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7" r:id="rId2"/>
    <p:sldId id="258" r:id="rId3"/>
    <p:sldId id="259" r:id="rId4"/>
    <p:sldId id="260" r:id="rId5"/>
    <p:sldId id="261" r:id="rId6"/>
    <p:sldId id="262" r:id="rId7"/>
    <p:sldId id="263" r:id="rId8"/>
    <p:sldId id="264" r:id="rId9"/>
    <p:sldId id="265" r:id="rId10"/>
    <p:sldId id="26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2" autoAdjust="0"/>
    <p:restoredTop sz="94660"/>
  </p:normalViewPr>
  <p:slideViewPr>
    <p:cSldViewPr snapToGrid="0">
      <p:cViewPr varScale="1">
        <p:scale>
          <a:sx n="69" d="100"/>
          <a:sy n="69" d="100"/>
        </p:scale>
        <p:origin x="55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8CF662-365E-4DF3-B5EC-FF9664A240FC}" type="datetimeFigureOut">
              <a:rPr lang="en-US" smtClean="0"/>
              <a:t>9/11/2021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EB432B-D196-44BA-B203-D6E01DDE492C}" type="slidenum">
              <a:rPr lang="en-US" smtClean="0"/>
              <a:t>‹#›</a:t>
            </a:fld>
            <a:endParaRPr lang="en-US"/>
          </a:p>
        </p:txBody>
      </p:sp>
    </p:spTree>
    <p:extLst>
      <p:ext uri="{BB962C8B-B14F-4D97-AF65-F5344CB8AC3E}">
        <p14:creationId xmlns:p14="http://schemas.microsoft.com/office/powerpoint/2010/main" val="24996556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a:t>
            </a:r>
            <a:r>
              <a:rPr lang="en-US" dirty="0">
                <a:latin typeface="Times New Roman" panose="02020603050405020304" pitchFamily="18" charset="0"/>
                <a:cs typeface="Times New Roman" panose="02020603050405020304" pitchFamily="18" charset="0"/>
              </a:rPr>
              <a:t>	Covid -19</a:t>
            </a:r>
          </a:p>
          <a:p>
            <a:r>
              <a:rPr lang="en-US" dirty="0">
                <a:latin typeface="Times New Roman" panose="02020603050405020304" pitchFamily="18" charset="0"/>
                <a:cs typeface="Times New Roman" panose="02020603050405020304" pitchFamily="18" charset="0"/>
              </a:rPr>
              <a:t>The patient complained of fatigue and difficulty in breathing while wearing a mask. These are signs related to the Covid-19 Virus caused by the SARS-Cov-2 virus (Wollina et al., 2020). A nasal swab test is necessary to rule out this infection. However, the patient has also received one dose of the Mordena vaccine. The vaccine has an efficacy of 94.1% and may reduce the chances of infection with covid-19 after the first dose. This showed that a different disease could have caused the symptoms</a:t>
            </a:r>
          </a:p>
          <a:p>
            <a:endParaRPr lang="en-US" dirty="0"/>
          </a:p>
        </p:txBody>
      </p:sp>
      <p:sp>
        <p:nvSpPr>
          <p:cNvPr id="4" name="Slide Number Placeholder 3"/>
          <p:cNvSpPr>
            <a:spLocks noGrp="1"/>
          </p:cNvSpPr>
          <p:nvPr>
            <p:ph type="sldNum" sz="quarter" idx="5"/>
          </p:nvPr>
        </p:nvSpPr>
        <p:spPr/>
        <p:txBody>
          <a:bodyPr/>
          <a:lstStyle/>
          <a:p>
            <a:fld id="{74EB432B-D196-44BA-B203-D6E01DDE492C}" type="slidenum">
              <a:rPr lang="en-US" smtClean="0"/>
              <a:t>3</a:t>
            </a:fld>
            <a:endParaRPr lang="en-US"/>
          </a:p>
        </p:txBody>
      </p:sp>
    </p:spTree>
    <p:extLst>
      <p:ext uri="{BB962C8B-B14F-4D97-AF65-F5344CB8AC3E}">
        <p14:creationId xmlns:p14="http://schemas.microsoft.com/office/powerpoint/2010/main" val="30974976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This disease shows symptoms similar to Covid-19, like fatigue and difficulty in breathing. However, the condition is common among the elderly (de Groot et al., 2018). Since the patient smokes one pack of tobacco per day, his chances of contracting lung cancer were high. A chest x-ray test was necessary to confirm whether the patient had any swellings in the lungs. A pulmonary function test was also conducted. The patient is only 32 years old, which does not fit the age group where the disease is most common. The condition may also occur in those with a medical history of lung infections or allergies. The patient exhibited no known allergies or previous medical history suggesting lung cancer.</a:t>
            </a:r>
          </a:p>
        </p:txBody>
      </p:sp>
      <p:sp>
        <p:nvSpPr>
          <p:cNvPr id="4" name="Slide Number Placeholder 3"/>
          <p:cNvSpPr>
            <a:spLocks noGrp="1"/>
          </p:cNvSpPr>
          <p:nvPr>
            <p:ph type="sldNum" sz="quarter" idx="5"/>
          </p:nvPr>
        </p:nvSpPr>
        <p:spPr/>
        <p:txBody>
          <a:bodyPr/>
          <a:lstStyle/>
          <a:p>
            <a:fld id="{74EB432B-D196-44BA-B203-D6E01DDE492C}" type="slidenum">
              <a:rPr lang="en-US" smtClean="0"/>
              <a:t>4</a:t>
            </a:fld>
            <a:endParaRPr lang="en-US"/>
          </a:p>
        </p:txBody>
      </p:sp>
    </p:spTree>
    <p:extLst>
      <p:ext uri="{BB962C8B-B14F-4D97-AF65-F5344CB8AC3E}">
        <p14:creationId xmlns:p14="http://schemas.microsoft.com/office/powerpoint/2010/main" val="18779377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This is another disease characterized by shortness of breath and fatigue, as in Covid-19 and lung cancer. A purified protein derivative (PPD) test had to be conducted on the skin to examine whether the patient had tuberculosis. However, this disease is characterized by constant coughs that go on for over two weeks (</a:t>
            </a:r>
            <a:r>
              <a:rPr lang="en-US" dirty="0" err="1">
                <a:latin typeface="Times New Roman" panose="02020603050405020304" pitchFamily="18" charset="0"/>
                <a:cs typeface="Times New Roman" panose="02020603050405020304" pitchFamily="18" charset="0"/>
              </a:rPr>
              <a:t>Proaño</a:t>
            </a:r>
            <a:r>
              <a:rPr lang="en-US" dirty="0">
                <a:latin typeface="Times New Roman" panose="02020603050405020304" pitchFamily="18" charset="0"/>
                <a:cs typeface="Times New Roman" panose="02020603050405020304" pitchFamily="18" charset="0"/>
              </a:rPr>
              <a:t> et al., 2017). The patient did not report any cough, which ruled out the availability of TB.</a:t>
            </a:r>
          </a:p>
        </p:txBody>
      </p:sp>
      <p:sp>
        <p:nvSpPr>
          <p:cNvPr id="4" name="Slide Number Placeholder 3"/>
          <p:cNvSpPr>
            <a:spLocks noGrp="1"/>
          </p:cNvSpPr>
          <p:nvPr>
            <p:ph type="sldNum" sz="quarter" idx="5"/>
          </p:nvPr>
        </p:nvSpPr>
        <p:spPr/>
        <p:txBody>
          <a:bodyPr/>
          <a:lstStyle/>
          <a:p>
            <a:fld id="{74EB432B-D196-44BA-B203-D6E01DDE492C}" type="slidenum">
              <a:rPr lang="en-US" smtClean="0"/>
              <a:t>5</a:t>
            </a:fld>
            <a:endParaRPr lang="en-US"/>
          </a:p>
        </p:txBody>
      </p:sp>
    </p:spTree>
    <p:extLst>
      <p:ext uri="{BB962C8B-B14F-4D97-AF65-F5344CB8AC3E}">
        <p14:creationId xmlns:p14="http://schemas.microsoft.com/office/powerpoint/2010/main" val="27490447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The symptoms of fatigue and difficulty in breathing while wearing a mask hint at the possibility of pneumonia (</a:t>
            </a:r>
            <a:r>
              <a:rPr lang="en-US" dirty="0" err="1">
                <a:latin typeface="Times New Roman" panose="02020603050405020304" pitchFamily="18" charset="0"/>
                <a:cs typeface="Times New Roman" panose="02020603050405020304" pitchFamily="18" charset="0"/>
              </a:rPr>
              <a:t>Marchello</a:t>
            </a:r>
            <a:r>
              <a:rPr lang="en-US" dirty="0">
                <a:latin typeface="Times New Roman" panose="02020603050405020304" pitchFamily="18" charset="0"/>
                <a:cs typeface="Times New Roman" panose="02020603050405020304" pitchFamily="18" charset="0"/>
              </a:rPr>
              <a:t> et al., 2019). Additionally, the patient is reported as a heavy drinker who takes beer three to four times daily, increasing the chances of contracting pneumonia. A chest X-ray is essential in testing for pneumonia. However, the patient had no previous medical history relating to pneumonia or any known allergies that could suggest the disease.</a:t>
            </a:r>
          </a:p>
        </p:txBody>
      </p:sp>
      <p:sp>
        <p:nvSpPr>
          <p:cNvPr id="4" name="Slide Number Placeholder 3"/>
          <p:cNvSpPr>
            <a:spLocks noGrp="1"/>
          </p:cNvSpPr>
          <p:nvPr>
            <p:ph type="sldNum" sz="quarter" idx="5"/>
          </p:nvPr>
        </p:nvSpPr>
        <p:spPr/>
        <p:txBody>
          <a:bodyPr/>
          <a:lstStyle/>
          <a:p>
            <a:fld id="{74EB432B-D196-44BA-B203-D6E01DDE492C}" type="slidenum">
              <a:rPr lang="en-US" smtClean="0"/>
              <a:t>6</a:t>
            </a:fld>
            <a:endParaRPr lang="en-US"/>
          </a:p>
        </p:txBody>
      </p:sp>
    </p:spTree>
    <p:extLst>
      <p:ext uri="{BB962C8B-B14F-4D97-AF65-F5344CB8AC3E}">
        <p14:creationId xmlns:p14="http://schemas.microsoft.com/office/powerpoint/2010/main" val="17755277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Acute Bronchitis is characterized by fatigue, shortness of breath and may include mucus. The patient is also an active smoker, which may increase the chances of contracting acute Bronchitis. The nasal stuffiness suggests a lower respiratory tract infection in the patient (</a:t>
            </a:r>
            <a:r>
              <a:rPr lang="en-US" dirty="0" err="1">
                <a:latin typeface="Times New Roman" panose="02020603050405020304" pitchFamily="18" charset="0"/>
                <a:cs typeface="Times New Roman" panose="02020603050405020304" pitchFamily="18" charset="0"/>
              </a:rPr>
              <a:t>Barac</a:t>
            </a:r>
            <a:r>
              <a:rPr lang="en-US" dirty="0">
                <a:latin typeface="Times New Roman" panose="02020603050405020304" pitchFamily="18" charset="0"/>
                <a:cs typeface="Times New Roman" panose="02020603050405020304" pitchFamily="18" charset="0"/>
              </a:rPr>
              <a:t> et al., 2018). A pulmonary function test helps confirm the lower respiratory tract infection. Pathophysiology of Acute Bronchitis with lower respiratory infection would reveal severe inflammation of the bronchial wall. Such inflammation results in increased production of mucus that may lead to nasal stuffiness. The inflammation may also lead to bronchial edema. Bronchial edema causes productive coughs that suggest lower respiratory infection. This makes acute Bronchitis with lower respiratory infection the primary diagnosis.</a:t>
            </a:r>
          </a:p>
        </p:txBody>
      </p:sp>
      <p:sp>
        <p:nvSpPr>
          <p:cNvPr id="4" name="Slide Number Placeholder 3"/>
          <p:cNvSpPr>
            <a:spLocks noGrp="1"/>
          </p:cNvSpPr>
          <p:nvPr>
            <p:ph type="sldNum" sz="quarter" idx="5"/>
          </p:nvPr>
        </p:nvSpPr>
        <p:spPr/>
        <p:txBody>
          <a:bodyPr/>
          <a:lstStyle/>
          <a:p>
            <a:fld id="{74EB432B-D196-44BA-B203-D6E01DDE492C}" type="slidenum">
              <a:rPr lang="en-US" smtClean="0"/>
              <a:t>7</a:t>
            </a:fld>
            <a:endParaRPr lang="en-US"/>
          </a:p>
        </p:txBody>
      </p:sp>
    </p:spTree>
    <p:extLst>
      <p:ext uri="{BB962C8B-B14F-4D97-AF65-F5344CB8AC3E}">
        <p14:creationId xmlns:p14="http://schemas.microsoft.com/office/powerpoint/2010/main" val="27109307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 Pharmacological: Medications such as analgesics, antitussives, Bronchodilators, antipyretics, and expectorants can help relieve the symptoms of Bronchitis (Darwin 2021).</a:t>
            </a:r>
          </a:p>
          <a:p>
            <a:r>
              <a:rPr lang="en-US" dirty="0">
                <a:latin typeface="Times New Roman" panose="02020603050405020304" pitchFamily="18" charset="0"/>
                <a:cs typeface="Times New Roman" panose="02020603050405020304" pitchFamily="18" charset="0"/>
              </a:rPr>
              <a:t>           Non-pharmacological: A healthy diet, bed rest, and hygiene practices like hand washing would be effective in speeding up recovery.</a:t>
            </a:r>
          </a:p>
        </p:txBody>
      </p:sp>
      <p:sp>
        <p:nvSpPr>
          <p:cNvPr id="4" name="Slide Number Placeholder 3"/>
          <p:cNvSpPr>
            <a:spLocks noGrp="1"/>
          </p:cNvSpPr>
          <p:nvPr>
            <p:ph type="sldNum" sz="quarter" idx="5"/>
          </p:nvPr>
        </p:nvSpPr>
        <p:spPr/>
        <p:txBody>
          <a:bodyPr/>
          <a:lstStyle/>
          <a:p>
            <a:fld id="{74EB432B-D196-44BA-B203-D6E01DDE492C}" type="slidenum">
              <a:rPr lang="en-US" smtClean="0"/>
              <a:t>8</a:t>
            </a:fld>
            <a:endParaRPr lang="en-US"/>
          </a:p>
        </p:txBody>
      </p:sp>
    </p:spTree>
    <p:extLst>
      <p:ext uri="{BB962C8B-B14F-4D97-AF65-F5344CB8AC3E}">
        <p14:creationId xmlns:p14="http://schemas.microsoft.com/office/powerpoint/2010/main" val="34799792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The patient has to be educated on what to avoid during and after treatment. Education will help reduce the chances of re-infection and speed up recovery. Smoking would be very harmful to the patient, including secondhand smoking. The patient should therefore stay out of any smoking areas. The patient should also develop a routine of getting a flu vaccine annually and avoid sharing anything that goes into the mouth with any sick people.</a:t>
            </a:r>
          </a:p>
          <a:p>
            <a:r>
              <a:rPr lang="en-US" dirty="0">
                <a:latin typeface="Times New Roman" panose="02020603050405020304" pitchFamily="18" charset="0"/>
                <a:cs typeface="Times New Roman" panose="02020603050405020304" pitchFamily="18" charset="0"/>
              </a:rPr>
              <a:t>As a nurse practitioner, I would not need to consult with a doctor in this case. However, in case symptoms persist, consulting with a pulmonologist would be appropriate.</a:t>
            </a:r>
          </a:p>
          <a:p>
            <a:endParaRPr lang="en-US" dirty="0"/>
          </a:p>
        </p:txBody>
      </p:sp>
      <p:sp>
        <p:nvSpPr>
          <p:cNvPr id="4" name="Slide Number Placeholder 3"/>
          <p:cNvSpPr>
            <a:spLocks noGrp="1"/>
          </p:cNvSpPr>
          <p:nvPr>
            <p:ph type="sldNum" sz="quarter" idx="5"/>
          </p:nvPr>
        </p:nvSpPr>
        <p:spPr/>
        <p:txBody>
          <a:bodyPr/>
          <a:lstStyle/>
          <a:p>
            <a:fld id="{74EB432B-D196-44BA-B203-D6E01DDE492C}" type="slidenum">
              <a:rPr lang="en-US" smtClean="0"/>
              <a:t>9</a:t>
            </a:fld>
            <a:endParaRPr lang="en-US"/>
          </a:p>
        </p:txBody>
      </p:sp>
    </p:spTree>
    <p:extLst>
      <p:ext uri="{BB962C8B-B14F-4D97-AF65-F5344CB8AC3E}">
        <p14:creationId xmlns:p14="http://schemas.microsoft.com/office/powerpoint/2010/main" val="3364877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20854-5C5F-4BD1-A2EB-4F1413AE478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4B7DD10-428A-4D3B-86BD-1CF56805367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776A483-3D10-4792-A674-4562845B3100}"/>
              </a:ext>
            </a:extLst>
          </p:cNvPr>
          <p:cNvSpPr>
            <a:spLocks noGrp="1"/>
          </p:cNvSpPr>
          <p:nvPr>
            <p:ph type="dt" sz="half" idx="10"/>
          </p:nvPr>
        </p:nvSpPr>
        <p:spPr/>
        <p:txBody>
          <a:bodyPr/>
          <a:lstStyle/>
          <a:p>
            <a:fld id="{1D23B7CC-3C3A-46B0-B7FE-99381AA6964E}" type="datetimeFigureOut">
              <a:rPr lang="en-US" smtClean="0"/>
              <a:t>9/11/2021</a:t>
            </a:fld>
            <a:endParaRPr lang="en-US"/>
          </a:p>
        </p:txBody>
      </p:sp>
      <p:sp>
        <p:nvSpPr>
          <p:cNvPr id="5" name="Footer Placeholder 4">
            <a:extLst>
              <a:ext uri="{FF2B5EF4-FFF2-40B4-BE49-F238E27FC236}">
                <a16:creationId xmlns:a16="http://schemas.microsoft.com/office/drawing/2014/main" id="{5182763E-3FE9-4175-B3D1-84260C723C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DD8D27-BEB0-4729-A02F-4C9A299E0320}"/>
              </a:ext>
            </a:extLst>
          </p:cNvPr>
          <p:cNvSpPr>
            <a:spLocks noGrp="1"/>
          </p:cNvSpPr>
          <p:nvPr>
            <p:ph type="sldNum" sz="quarter" idx="12"/>
          </p:nvPr>
        </p:nvSpPr>
        <p:spPr/>
        <p:txBody>
          <a:bodyPr/>
          <a:lstStyle/>
          <a:p>
            <a:fld id="{79DB3E16-BCB9-4363-9753-C76B95CFA9A1}" type="slidenum">
              <a:rPr lang="en-US" smtClean="0"/>
              <a:t>‹#›</a:t>
            </a:fld>
            <a:endParaRPr lang="en-US"/>
          </a:p>
        </p:txBody>
      </p:sp>
    </p:spTree>
    <p:extLst>
      <p:ext uri="{BB962C8B-B14F-4D97-AF65-F5344CB8AC3E}">
        <p14:creationId xmlns:p14="http://schemas.microsoft.com/office/powerpoint/2010/main" val="24856637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D1659E-66B1-4B5D-BDEA-AF961BF657A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4B451C8-60D9-4A59-8BA4-FAB12D02291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7C0B11-5D88-4CA2-8DBA-BD2F395DB822}"/>
              </a:ext>
            </a:extLst>
          </p:cNvPr>
          <p:cNvSpPr>
            <a:spLocks noGrp="1"/>
          </p:cNvSpPr>
          <p:nvPr>
            <p:ph type="dt" sz="half" idx="10"/>
          </p:nvPr>
        </p:nvSpPr>
        <p:spPr/>
        <p:txBody>
          <a:bodyPr/>
          <a:lstStyle/>
          <a:p>
            <a:fld id="{1D23B7CC-3C3A-46B0-B7FE-99381AA6964E}" type="datetimeFigureOut">
              <a:rPr lang="en-US" smtClean="0"/>
              <a:t>9/11/2021</a:t>
            </a:fld>
            <a:endParaRPr lang="en-US"/>
          </a:p>
        </p:txBody>
      </p:sp>
      <p:sp>
        <p:nvSpPr>
          <p:cNvPr id="5" name="Footer Placeholder 4">
            <a:extLst>
              <a:ext uri="{FF2B5EF4-FFF2-40B4-BE49-F238E27FC236}">
                <a16:creationId xmlns:a16="http://schemas.microsoft.com/office/drawing/2014/main" id="{BBD8BA28-A441-4584-A300-1D0ABFB62F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A7FF20-198B-4941-8AB5-D0A3E35FFC32}"/>
              </a:ext>
            </a:extLst>
          </p:cNvPr>
          <p:cNvSpPr>
            <a:spLocks noGrp="1"/>
          </p:cNvSpPr>
          <p:nvPr>
            <p:ph type="sldNum" sz="quarter" idx="12"/>
          </p:nvPr>
        </p:nvSpPr>
        <p:spPr/>
        <p:txBody>
          <a:bodyPr/>
          <a:lstStyle/>
          <a:p>
            <a:fld id="{79DB3E16-BCB9-4363-9753-C76B95CFA9A1}" type="slidenum">
              <a:rPr lang="en-US" smtClean="0"/>
              <a:t>‹#›</a:t>
            </a:fld>
            <a:endParaRPr lang="en-US"/>
          </a:p>
        </p:txBody>
      </p:sp>
    </p:spTree>
    <p:extLst>
      <p:ext uri="{BB962C8B-B14F-4D97-AF65-F5344CB8AC3E}">
        <p14:creationId xmlns:p14="http://schemas.microsoft.com/office/powerpoint/2010/main" val="1821920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F829DD8-8BB2-4B54-A5C5-B10F3B97B35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3B2D567-C9CD-4FA4-AFB1-9F4CD7F2607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DC6CD7-EAA0-463F-B7EB-692C41FE18D1}"/>
              </a:ext>
            </a:extLst>
          </p:cNvPr>
          <p:cNvSpPr>
            <a:spLocks noGrp="1"/>
          </p:cNvSpPr>
          <p:nvPr>
            <p:ph type="dt" sz="half" idx="10"/>
          </p:nvPr>
        </p:nvSpPr>
        <p:spPr/>
        <p:txBody>
          <a:bodyPr/>
          <a:lstStyle/>
          <a:p>
            <a:fld id="{1D23B7CC-3C3A-46B0-B7FE-99381AA6964E}" type="datetimeFigureOut">
              <a:rPr lang="en-US" smtClean="0"/>
              <a:t>9/11/2021</a:t>
            </a:fld>
            <a:endParaRPr lang="en-US"/>
          </a:p>
        </p:txBody>
      </p:sp>
      <p:sp>
        <p:nvSpPr>
          <p:cNvPr id="5" name="Footer Placeholder 4">
            <a:extLst>
              <a:ext uri="{FF2B5EF4-FFF2-40B4-BE49-F238E27FC236}">
                <a16:creationId xmlns:a16="http://schemas.microsoft.com/office/drawing/2014/main" id="{8D2168E6-89D6-4240-8A64-B28EF4101F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CE8C60-93C4-4388-A3E0-14DB27B90DA9}"/>
              </a:ext>
            </a:extLst>
          </p:cNvPr>
          <p:cNvSpPr>
            <a:spLocks noGrp="1"/>
          </p:cNvSpPr>
          <p:nvPr>
            <p:ph type="sldNum" sz="quarter" idx="12"/>
          </p:nvPr>
        </p:nvSpPr>
        <p:spPr/>
        <p:txBody>
          <a:bodyPr/>
          <a:lstStyle/>
          <a:p>
            <a:fld id="{79DB3E16-BCB9-4363-9753-C76B95CFA9A1}" type="slidenum">
              <a:rPr lang="en-US" smtClean="0"/>
              <a:t>‹#›</a:t>
            </a:fld>
            <a:endParaRPr lang="en-US"/>
          </a:p>
        </p:txBody>
      </p:sp>
    </p:spTree>
    <p:extLst>
      <p:ext uri="{BB962C8B-B14F-4D97-AF65-F5344CB8AC3E}">
        <p14:creationId xmlns:p14="http://schemas.microsoft.com/office/powerpoint/2010/main" val="438696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479E4-E01B-44C9-B893-6FAF208D070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A01A7DB-D7AE-4D40-ACBD-88B0E9D2336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4A31CE-C791-497F-8030-754853EFFD1B}"/>
              </a:ext>
            </a:extLst>
          </p:cNvPr>
          <p:cNvSpPr>
            <a:spLocks noGrp="1"/>
          </p:cNvSpPr>
          <p:nvPr>
            <p:ph type="dt" sz="half" idx="10"/>
          </p:nvPr>
        </p:nvSpPr>
        <p:spPr/>
        <p:txBody>
          <a:bodyPr/>
          <a:lstStyle/>
          <a:p>
            <a:fld id="{1D23B7CC-3C3A-46B0-B7FE-99381AA6964E}" type="datetimeFigureOut">
              <a:rPr lang="en-US" smtClean="0"/>
              <a:t>9/11/2021</a:t>
            </a:fld>
            <a:endParaRPr lang="en-US"/>
          </a:p>
        </p:txBody>
      </p:sp>
      <p:sp>
        <p:nvSpPr>
          <p:cNvPr id="5" name="Footer Placeholder 4">
            <a:extLst>
              <a:ext uri="{FF2B5EF4-FFF2-40B4-BE49-F238E27FC236}">
                <a16:creationId xmlns:a16="http://schemas.microsoft.com/office/drawing/2014/main" id="{B64CD680-4583-4F40-A091-1D9E305058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74DCDD-93BF-4979-84D7-77C79FC27C1C}"/>
              </a:ext>
            </a:extLst>
          </p:cNvPr>
          <p:cNvSpPr>
            <a:spLocks noGrp="1"/>
          </p:cNvSpPr>
          <p:nvPr>
            <p:ph type="sldNum" sz="quarter" idx="12"/>
          </p:nvPr>
        </p:nvSpPr>
        <p:spPr/>
        <p:txBody>
          <a:bodyPr/>
          <a:lstStyle/>
          <a:p>
            <a:fld id="{79DB3E16-BCB9-4363-9753-C76B95CFA9A1}" type="slidenum">
              <a:rPr lang="en-US" smtClean="0"/>
              <a:t>‹#›</a:t>
            </a:fld>
            <a:endParaRPr lang="en-US"/>
          </a:p>
        </p:txBody>
      </p:sp>
    </p:spTree>
    <p:extLst>
      <p:ext uri="{BB962C8B-B14F-4D97-AF65-F5344CB8AC3E}">
        <p14:creationId xmlns:p14="http://schemas.microsoft.com/office/powerpoint/2010/main" val="2623309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3FB85-C413-426D-98FF-719E71D0880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A6B3568-0A57-4A5A-81F3-1BB55FB5786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3B9B98A-694D-4F65-AFDD-8120AF639F1F}"/>
              </a:ext>
            </a:extLst>
          </p:cNvPr>
          <p:cNvSpPr>
            <a:spLocks noGrp="1"/>
          </p:cNvSpPr>
          <p:nvPr>
            <p:ph type="dt" sz="half" idx="10"/>
          </p:nvPr>
        </p:nvSpPr>
        <p:spPr/>
        <p:txBody>
          <a:bodyPr/>
          <a:lstStyle/>
          <a:p>
            <a:fld id="{1D23B7CC-3C3A-46B0-B7FE-99381AA6964E}" type="datetimeFigureOut">
              <a:rPr lang="en-US" smtClean="0"/>
              <a:t>9/11/2021</a:t>
            </a:fld>
            <a:endParaRPr lang="en-US"/>
          </a:p>
        </p:txBody>
      </p:sp>
      <p:sp>
        <p:nvSpPr>
          <p:cNvPr id="5" name="Footer Placeholder 4">
            <a:extLst>
              <a:ext uri="{FF2B5EF4-FFF2-40B4-BE49-F238E27FC236}">
                <a16:creationId xmlns:a16="http://schemas.microsoft.com/office/drawing/2014/main" id="{6A3E7A37-31B6-43B9-97C1-69D8424AA5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EB1D83-ED9D-4C57-8211-0A96B565167F}"/>
              </a:ext>
            </a:extLst>
          </p:cNvPr>
          <p:cNvSpPr>
            <a:spLocks noGrp="1"/>
          </p:cNvSpPr>
          <p:nvPr>
            <p:ph type="sldNum" sz="quarter" idx="12"/>
          </p:nvPr>
        </p:nvSpPr>
        <p:spPr/>
        <p:txBody>
          <a:bodyPr/>
          <a:lstStyle/>
          <a:p>
            <a:fld id="{79DB3E16-BCB9-4363-9753-C76B95CFA9A1}" type="slidenum">
              <a:rPr lang="en-US" smtClean="0"/>
              <a:t>‹#›</a:t>
            </a:fld>
            <a:endParaRPr lang="en-US"/>
          </a:p>
        </p:txBody>
      </p:sp>
    </p:spTree>
    <p:extLst>
      <p:ext uri="{BB962C8B-B14F-4D97-AF65-F5344CB8AC3E}">
        <p14:creationId xmlns:p14="http://schemas.microsoft.com/office/powerpoint/2010/main" val="31516013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641C9-2D86-4AA4-80CF-618C68750C8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1A729CC-1A44-42F7-9B5B-1A1F22F4103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ECDCE07-226E-4368-A890-51A157593E7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1CB25BF-2B9D-46B0-8885-E4091BA07701}"/>
              </a:ext>
            </a:extLst>
          </p:cNvPr>
          <p:cNvSpPr>
            <a:spLocks noGrp="1"/>
          </p:cNvSpPr>
          <p:nvPr>
            <p:ph type="dt" sz="half" idx="10"/>
          </p:nvPr>
        </p:nvSpPr>
        <p:spPr/>
        <p:txBody>
          <a:bodyPr/>
          <a:lstStyle/>
          <a:p>
            <a:fld id="{1D23B7CC-3C3A-46B0-B7FE-99381AA6964E}" type="datetimeFigureOut">
              <a:rPr lang="en-US" smtClean="0"/>
              <a:t>9/11/2021</a:t>
            </a:fld>
            <a:endParaRPr lang="en-US"/>
          </a:p>
        </p:txBody>
      </p:sp>
      <p:sp>
        <p:nvSpPr>
          <p:cNvPr id="6" name="Footer Placeholder 5">
            <a:extLst>
              <a:ext uri="{FF2B5EF4-FFF2-40B4-BE49-F238E27FC236}">
                <a16:creationId xmlns:a16="http://schemas.microsoft.com/office/drawing/2014/main" id="{352ACF37-4CFA-430E-B0B6-E05E7C5204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7707683-1252-472D-ABE1-25C34847EDDF}"/>
              </a:ext>
            </a:extLst>
          </p:cNvPr>
          <p:cNvSpPr>
            <a:spLocks noGrp="1"/>
          </p:cNvSpPr>
          <p:nvPr>
            <p:ph type="sldNum" sz="quarter" idx="12"/>
          </p:nvPr>
        </p:nvSpPr>
        <p:spPr/>
        <p:txBody>
          <a:bodyPr/>
          <a:lstStyle/>
          <a:p>
            <a:fld id="{79DB3E16-BCB9-4363-9753-C76B95CFA9A1}" type="slidenum">
              <a:rPr lang="en-US" smtClean="0"/>
              <a:t>‹#›</a:t>
            </a:fld>
            <a:endParaRPr lang="en-US"/>
          </a:p>
        </p:txBody>
      </p:sp>
    </p:spTree>
    <p:extLst>
      <p:ext uri="{BB962C8B-B14F-4D97-AF65-F5344CB8AC3E}">
        <p14:creationId xmlns:p14="http://schemas.microsoft.com/office/powerpoint/2010/main" val="8964431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98C215-9122-4D5D-A1EA-41BE387443C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CD9E05-545B-4C19-B79A-025A9AD2A0D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99261B2-D5A6-47A8-B2AD-84191F19929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E169758-0F00-4D01-8DAA-D3C5C5330D0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F1D65EA-49C8-4577-B4FC-7E30742BF8F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BA03FEB-5998-4D6B-BBA6-3F2F0C30F93D}"/>
              </a:ext>
            </a:extLst>
          </p:cNvPr>
          <p:cNvSpPr>
            <a:spLocks noGrp="1"/>
          </p:cNvSpPr>
          <p:nvPr>
            <p:ph type="dt" sz="half" idx="10"/>
          </p:nvPr>
        </p:nvSpPr>
        <p:spPr/>
        <p:txBody>
          <a:bodyPr/>
          <a:lstStyle/>
          <a:p>
            <a:fld id="{1D23B7CC-3C3A-46B0-B7FE-99381AA6964E}" type="datetimeFigureOut">
              <a:rPr lang="en-US" smtClean="0"/>
              <a:t>9/11/2021</a:t>
            </a:fld>
            <a:endParaRPr lang="en-US"/>
          </a:p>
        </p:txBody>
      </p:sp>
      <p:sp>
        <p:nvSpPr>
          <p:cNvPr id="8" name="Footer Placeholder 7">
            <a:extLst>
              <a:ext uri="{FF2B5EF4-FFF2-40B4-BE49-F238E27FC236}">
                <a16:creationId xmlns:a16="http://schemas.microsoft.com/office/drawing/2014/main" id="{9323239B-FFB0-4932-8528-1F18D4F69F4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8555208-2467-4063-90F7-1F9DF1954080}"/>
              </a:ext>
            </a:extLst>
          </p:cNvPr>
          <p:cNvSpPr>
            <a:spLocks noGrp="1"/>
          </p:cNvSpPr>
          <p:nvPr>
            <p:ph type="sldNum" sz="quarter" idx="12"/>
          </p:nvPr>
        </p:nvSpPr>
        <p:spPr/>
        <p:txBody>
          <a:bodyPr/>
          <a:lstStyle/>
          <a:p>
            <a:fld id="{79DB3E16-BCB9-4363-9753-C76B95CFA9A1}" type="slidenum">
              <a:rPr lang="en-US" smtClean="0"/>
              <a:t>‹#›</a:t>
            </a:fld>
            <a:endParaRPr lang="en-US"/>
          </a:p>
        </p:txBody>
      </p:sp>
    </p:spTree>
    <p:extLst>
      <p:ext uri="{BB962C8B-B14F-4D97-AF65-F5344CB8AC3E}">
        <p14:creationId xmlns:p14="http://schemas.microsoft.com/office/powerpoint/2010/main" val="40127601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5435F-F5E5-4F94-9582-14353174608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2C7E016-FE3C-4CE2-AF00-0EA7AF065A62}"/>
              </a:ext>
            </a:extLst>
          </p:cNvPr>
          <p:cNvSpPr>
            <a:spLocks noGrp="1"/>
          </p:cNvSpPr>
          <p:nvPr>
            <p:ph type="dt" sz="half" idx="10"/>
          </p:nvPr>
        </p:nvSpPr>
        <p:spPr/>
        <p:txBody>
          <a:bodyPr/>
          <a:lstStyle/>
          <a:p>
            <a:fld id="{1D23B7CC-3C3A-46B0-B7FE-99381AA6964E}" type="datetimeFigureOut">
              <a:rPr lang="en-US" smtClean="0"/>
              <a:t>9/11/2021</a:t>
            </a:fld>
            <a:endParaRPr lang="en-US"/>
          </a:p>
        </p:txBody>
      </p:sp>
      <p:sp>
        <p:nvSpPr>
          <p:cNvPr id="4" name="Footer Placeholder 3">
            <a:extLst>
              <a:ext uri="{FF2B5EF4-FFF2-40B4-BE49-F238E27FC236}">
                <a16:creationId xmlns:a16="http://schemas.microsoft.com/office/drawing/2014/main" id="{2C3AFBF3-7606-4E39-8F6F-C5C3B54D0E0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7339E77-0B52-4E5C-B488-6E9B4801BCAF}"/>
              </a:ext>
            </a:extLst>
          </p:cNvPr>
          <p:cNvSpPr>
            <a:spLocks noGrp="1"/>
          </p:cNvSpPr>
          <p:nvPr>
            <p:ph type="sldNum" sz="quarter" idx="12"/>
          </p:nvPr>
        </p:nvSpPr>
        <p:spPr/>
        <p:txBody>
          <a:bodyPr/>
          <a:lstStyle/>
          <a:p>
            <a:fld id="{79DB3E16-BCB9-4363-9753-C76B95CFA9A1}" type="slidenum">
              <a:rPr lang="en-US" smtClean="0"/>
              <a:t>‹#›</a:t>
            </a:fld>
            <a:endParaRPr lang="en-US"/>
          </a:p>
        </p:txBody>
      </p:sp>
    </p:spTree>
    <p:extLst>
      <p:ext uri="{BB962C8B-B14F-4D97-AF65-F5344CB8AC3E}">
        <p14:creationId xmlns:p14="http://schemas.microsoft.com/office/powerpoint/2010/main" val="39721096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6C8802B-DF28-4971-84C4-B395C151E0D7}"/>
              </a:ext>
            </a:extLst>
          </p:cNvPr>
          <p:cNvSpPr>
            <a:spLocks noGrp="1"/>
          </p:cNvSpPr>
          <p:nvPr>
            <p:ph type="dt" sz="half" idx="10"/>
          </p:nvPr>
        </p:nvSpPr>
        <p:spPr/>
        <p:txBody>
          <a:bodyPr/>
          <a:lstStyle/>
          <a:p>
            <a:fld id="{1D23B7CC-3C3A-46B0-B7FE-99381AA6964E}" type="datetimeFigureOut">
              <a:rPr lang="en-US" smtClean="0"/>
              <a:t>9/11/2021</a:t>
            </a:fld>
            <a:endParaRPr lang="en-US"/>
          </a:p>
        </p:txBody>
      </p:sp>
      <p:sp>
        <p:nvSpPr>
          <p:cNvPr id="3" name="Footer Placeholder 2">
            <a:extLst>
              <a:ext uri="{FF2B5EF4-FFF2-40B4-BE49-F238E27FC236}">
                <a16:creationId xmlns:a16="http://schemas.microsoft.com/office/drawing/2014/main" id="{FD4AE81F-3F09-4AE9-94D4-DFA0708961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579B8A1-EA9D-487D-82D5-5B249A502DF5}"/>
              </a:ext>
            </a:extLst>
          </p:cNvPr>
          <p:cNvSpPr>
            <a:spLocks noGrp="1"/>
          </p:cNvSpPr>
          <p:nvPr>
            <p:ph type="sldNum" sz="quarter" idx="12"/>
          </p:nvPr>
        </p:nvSpPr>
        <p:spPr/>
        <p:txBody>
          <a:bodyPr/>
          <a:lstStyle/>
          <a:p>
            <a:fld id="{79DB3E16-BCB9-4363-9753-C76B95CFA9A1}" type="slidenum">
              <a:rPr lang="en-US" smtClean="0"/>
              <a:t>‹#›</a:t>
            </a:fld>
            <a:endParaRPr lang="en-US"/>
          </a:p>
        </p:txBody>
      </p:sp>
    </p:spTree>
    <p:extLst>
      <p:ext uri="{BB962C8B-B14F-4D97-AF65-F5344CB8AC3E}">
        <p14:creationId xmlns:p14="http://schemas.microsoft.com/office/powerpoint/2010/main" val="2888513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DD6C7-75A7-4D97-9EAE-798AAD20C03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14FABDD-2B09-4FAC-9EFE-78E44DC7F57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DF7DF6A-DB36-414A-8A6C-699EB1BB6B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F49079-D398-4748-8046-93D177E4D6AB}"/>
              </a:ext>
            </a:extLst>
          </p:cNvPr>
          <p:cNvSpPr>
            <a:spLocks noGrp="1"/>
          </p:cNvSpPr>
          <p:nvPr>
            <p:ph type="dt" sz="half" idx="10"/>
          </p:nvPr>
        </p:nvSpPr>
        <p:spPr/>
        <p:txBody>
          <a:bodyPr/>
          <a:lstStyle/>
          <a:p>
            <a:fld id="{1D23B7CC-3C3A-46B0-B7FE-99381AA6964E}" type="datetimeFigureOut">
              <a:rPr lang="en-US" smtClean="0"/>
              <a:t>9/11/2021</a:t>
            </a:fld>
            <a:endParaRPr lang="en-US"/>
          </a:p>
        </p:txBody>
      </p:sp>
      <p:sp>
        <p:nvSpPr>
          <p:cNvPr id="6" name="Footer Placeholder 5">
            <a:extLst>
              <a:ext uri="{FF2B5EF4-FFF2-40B4-BE49-F238E27FC236}">
                <a16:creationId xmlns:a16="http://schemas.microsoft.com/office/drawing/2014/main" id="{286A1A8F-964C-4D24-88A2-49875A3195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1C3CDEB-39BD-4622-8F52-83971B636B4D}"/>
              </a:ext>
            </a:extLst>
          </p:cNvPr>
          <p:cNvSpPr>
            <a:spLocks noGrp="1"/>
          </p:cNvSpPr>
          <p:nvPr>
            <p:ph type="sldNum" sz="quarter" idx="12"/>
          </p:nvPr>
        </p:nvSpPr>
        <p:spPr/>
        <p:txBody>
          <a:bodyPr/>
          <a:lstStyle/>
          <a:p>
            <a:fld id="{79DB3E16-BCB9-4363-9753-C76B95CFA9A1}" type="slidenum">
              <a:rPr lang="en-US" smtClean="0"/>
              <a:t>‹#›</a:t>
            </a:fld>
            <a:endParaRPr lang="en-US"/>
          </a:p>
        </p:txBody>
      </p:sp>
    </p:spTree>
    <p:extLst>
      <p:ext uri="{BB962C8B-B14F-4D97-AF65-F5344CB8AC3E}">
        <p14:creationId xmlns:p14="http://schemas.microsoft.com/office/powerpoint/2010/main" val="18195503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8E59C0-406E-45D9-9433-4B42A02718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D92EFA7-A175-4010-B359-9170FF9F12B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C8C50B7-049D-4BF9-82BB-B291A6E09D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D02827B-9089-4697-99BB-9DF9E7D314B3}"/>
              </a:ext>
            </a:extLst>
          </p:cNvPr>
          <p:cNvSpPr>
            <a:spLocks noGrp="1"/>
          </p:cNvSpPr>
          <p:nvPr>
            <p:ph type="dt" sz="half" idx="10"/>
          </p:nvPr>
        </p:nvSpPr>
        <p:spPr/>
        <p:txBody>
          <a:bodyPr/>
          <a:lstStyle/>
          <a:p>
            <a:fld id="{1D23B7CC-3C3A-46B0-B7FE-99381AA6964E}" type="datetimeFigureOut">
              <a:rPr lang="en-US" smtClean="0"/>
              <a:t>9/11/2021</a:t>
            </a:fld>
            <a:endParaRPr lang="en-US"/>
          </a:p>
        </p:txBody>
      </p:sp>
      <p:sp>
        <p:nvSpPr>
          <p:cNvPr id="6" name="Footer Placeholder 5">
            <a:extLst>
              <a:ext uri="{FF2B5EF4-FFF2-40B4-BE49-F238E27FC236}">
                <a16:creationId xmlns:a16="http://schemas.microsoft.com/office/drawing/2014/main" id="{0EF4FC9F-8827-4BFA-85B0-E22F96540FA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C5832C3-7D1B-4882-8B2A-ABF05A954D69}"/>
              </a:ext>
            </a:extLst>
          </p:cNvPr>
          <p:cNvSpPr>
            <a:spLocks noGrp="1"/>
          </p:cNvSpPr>
          <p:nvPr>
            <p:ph type="sldNum" sz="quarter" idx="12"/>
          </p:nvPr>
        </p:nvSpPr>
        <p:spPr/>
        <p:txBody>
          <a:bodyPr/>
          <a:lstStyle/>
          <a:p>
            <a:fld id="{79DB3E16-BCB9-4363-9753-C76B95CFA9A1}" type="slidenum">
              <a:rPr lang="en-US" smtClean="0"/>
              <a:t>‹#›</a:t>
            </a:fld>
            <a:endParaRPr lang="en-US"/>
          </a:p>
        </p:txBody>
      </p:sp>
    </p:spTree>
    <p:extLst>
      <p:ext uri="{BB962C8B-B14F-4D97-AF65-F5344CB8AC3E}">
        <p14:creationId xmlns:p14="http://schemas.microsoft.com/office/powerpoint/2010/main" val="21646999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DC7FAD5-FC5A-4354-B595-2EFFD5615DF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CF33665-15D4-4079-B92F-FAB428A1515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1C8F4F-94E5-416E-8A84-26030B42E2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23B7CC-3C3A-46B0-B7FE-99381AA6964E}" type="datetimeFigureOut">
              <a:rPr lang="en-US" smtClean="0"/>
              <a:t>9/11/2021</a:t>
            </a:fld>
            <a:endParaRPr lang="en-US"/>
          </a:p>
        </p:txBody>
      </p:sp>
      <p:sp>
        <p:nvSpPr>
          <p:cNvPr id="5" name="Footer Placeholder 4">
            <a:extLst>
              <a:ext uri="{FF2B5EF4-FFF2-40B4-BE49-F238E27FC236}">
                <a16:creationId xmlns:a16="http://schemas.microsoft.com/office/drawing/2014/main" id="{40CE53D5-DCD5-46E2-8ADA-BCEE2322017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D3214F7-A030-40D4-8338-45F15052BD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DB3E16-BCB9-4363-9753-C76B95CFA9A1}" type="slidenum">
              <a:rPr lang="en-US" smtClean="0"/>
              <a:t>‹#›</a:t>
            </a:fld>
            <a:endParaRPr lang="en-US"/>
          </a:p>
        </p:txBody>
      </p:sp>
    </p:spTree>
    <p:extLst>
      <p:ext uri="{BB962C8B-B14F-4D97-AF65-F5344CB8AC3E}">
        <p14:creationId xmlns:p14="http://schemas.microsoft.com/office/powerpoint/2010/main" val="21636852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2D78E6-2422-4E27-BE0E-8ADDE396BB3E}"/>
              </a:ext>
            </a:extLst>
          </p:cNvPr>
          <p:cNvSpPr txBox="1"/>
          <p:nvPr/>
        </p:nvSpPr>
        <p:spPr>
          <a:xfrm>
            <a:off x="3046912" y="2828836"/>
            <a:ext cx="6093822" cy="2554545"/>
          </a:xfrm>
          <a:prstGeom prst="rect">
            <a:avLst/>
          </a:prstGeom>
          <a:noFill/>
        </p:spPr>
        <p:txBody>
          <a:bodyPr wrap="square">
            <a:spAutoFit/>
          </a:bodyPr>
          <a:lstStyle/>
          <a:p>
            <a:pPr algn="ctr"/>
            <a:r>
              <a:rPr lang="en-US" sz="4000" dirty="0">
                <a:latin typeface="Times New Roman" panose="02020603050405020304" pitchFamily="18" charset="0"/>
                <a:cs typeface="Times New Roman" panose="02020603050405020304" pitchFamily="18" charset="0"/>
              </a:rPr>
              <a:t>Differential Diagnosis</a:t>
            </a:r>
          </a:p>
          <a:p>
            <a:pPr algn="ctr"/>
            <a:r>
              <a:rPr lang="en-US" sz="4000" dirty="0">
                <a:latin typeface="Times New Roman" panose="02020603050405020304" pitchFamily="18" charset="0"/>
                <a:cs typeface="Times New Roman" panose="02020603050405020304" pitchFamily="18" charset="0"/>
              </a:rPr>
              <a:t>Student’s name</a:t>
            </a:r>
          </a:p>
          <a:p>
            <a:pPr algn="ctr"/>
            <a:r>
              <a:rPr lang="en-US" sz="4000" dirty="0">
                <a:latin typeface="Times New Roman" panose="02020603050405020304" pitchFamily="18" charset="0"/>
                <a:cs typeface="Times New Roman" panose="02020603050405020304" pitchFamily="18" charset="0"/>
              </a:rPr>
              <a:t>Institutional affiliation</a:t>
            </a:r>
          </a:p>
          <a:p>
            <a:pPr algn="ctr"/>
            <a:r>
              <a:rPr lang="en-US" sz="4000" dirty="0">
                <a:latin typeface="Times New Roman" panose="02020603050405020304" pitchFamily="18" charset="0"/>
                <a:cs typeface="Times New Roman" panose="02020603050405020304" pitchFamily="18" charset="0"/>
              </a:rPr>
              <a:t>Submission Date</a:t>
            </a:r>
          </a:p>
        </p:txBody>
      </p:sp>
    </p:spTree>
    <p:extLst>
      <p:ext uri="{BB962C8B-B14F-4D97-AF65-F5344CB8AC3E}">
        <p14:creationId xmlns:p14="http://schemas.microsoft.com/office/powerpoint/2010/main" val="1609515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2CCD7-86EA-4F18-BC48-B1952662E6DE}"/>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678680DD-E766-428C-AE36-A3524BBB004E}"/>
              </a:ext>
            </a:extLst>
          </p:cNvPr>
          <p:cNvSpPr>
            <a:spLocks noGrp="1"/>
          </p:cNvSpPr>
          <p:nvPr>
            <p:ph idx="1"/>
          </p:nvPr>
        </p:nvSpPr>
        <p:spPr/>
        <p:txBody>
          <a:bodyPr>
            <a:normAutofit fontScale="70000" lnSpcReduction="20000"/>
          </a:bodyPr>
          <a:lstStyle/>
          <a:p>
            <a:r>
              <a:rPr lang="en-US" dirty="0" err="1">
                <a:latin typeface="Times New Roman" panose="02020603050405020304" pitchFamily="18" charset="0"/>
                <a:cs typeface="Times New Roman" panose="02020603050405020304" pitchFamily="18" charset="0"/>
              </a:rPr>
              <a:t>Barac</a:t>
            </a:r>
            <a:r>
              <a:rPr lang="en-US" dirty="0">
                <a:latin typeface="Times New Roman" panose="02020603050405020304" pitchFamily="18" charset="0"/>
                <a:cs typeface="Times New Roman" panose="02020603050405020304" pitchFamily="18" charset="0"/>
              </a:rPr>
              <a:t>, A., Ong, D. S., </a:t>
            </a:r>
            <a:r>
              <a:rPr lang="en-US" dirty="0" err="1">
                <a:latin typeface="Times New Roman" panose="02020603050405020304" pitchFamily="18" charset="0"/>
                <a:cs typeface="Times New Roman" panose="02020603050405020304" pitchFamily="18" charset="0"/>
              </a:rPr>
              <a:t>Jovancevic</a:t>
            </a:r>
            <a:r>
              <a:rPr lang="en-US" dirty="0">
                <a:latin typeface="Times New Roman" panose="02020603050405020304" pitchFamily="18" charset="0"/>
                <a:cs typeface="Times New Roman" panose="02020603050405020304" pitchFamily="18" charset="0"/>
              </a:rPr>
              <a:t>, L., </a:t>
            </a:r>
            <a:r>
              <a:rPr lang="en-US" dirty="0" err="1">
                <a:latin typeface="Times New Roman" panose="02020603050405020304" pitchFamily="18" charset="0"/>
                <a:cs typeface="Times New Roman" panose="02020603050405020304" pitchFamily="18" charset="0"/>
              </a:rPr>
              <a:t>Peric</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Surda</a:t>
            </a:r>
            <a:r>
              <a:rPr lang="en-US" dirty="0">
                <a:latin typeface="Times New Roman" panose="02020603050405020304" pitchFamily="18" charset="0"/>
                <a:cs typeface="Times New Roman" panose="02020603050405020304" pitchFamily="18" charset="0"/>
              </a:rPr>
              <a:t>, P., </a:t>
            </a:r>
            <a:r>
              <a:rPr lang="en-US" dirty="0" err="1">
                <a:latin typeface="Times New Roman" panose="02020603050405020304" pitchFamily="18" charset="0"/>
                <a:cs typeface="Times New Roman" panose="02020603050405020304" pitchFamily="18" charset="0"/>
              </a:rPr>
              <a:t>Tomic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Spiric</a:t>
            </a:r>
            <a:r>
              <a:rPr lang="en-US" dirty="0">
                <a:latin typeface="Times New Roman" panose="02020603050405020304" pitchFamily="18" charset="0"/>
                <a:cs typeface="Times New Roman" panose="02020603050405020304" pitchFamily="18" charset="0"/>
              </a:rPr>
              <a:t>, V., &amp; </a:t>
            </a:r>
            <a:r>
              <a:rPr lang="en-US" dirty="0" err="1">
                <a:latin typeface="Times New Roman" panose="02020603050405020304" pitchFamily="18" charset="0"/>
                <a:cs typeface="Times New Roman" panose="02020603050405020304" pitchFamily="18" charset="0"/>
              </a:rPr>
              <a:t>Rubino</a:t>
            </a:r>
            <a:r>
              <a:rPr lang="en-US" dirty="0">
                <a:latin typeface="Times New Roman" panose="02020603050405020304" pitchFamily="18" charset="0"/>
                <a:cs typeface="Times New Roman" panose="02020603050405020304" pitchFamily="18" charset="0"/>
              </a:rPr>
              <a:t>, S. (2018). Fungi-induced upper and lower respiratory tract allergic diseases: one entity. Frontiers in microbiology, 9, 583. </a:t>
            </a:r>
          </a:p>
          <a:p>
            <a:r>
              <a:rPr lang="en-US" dirty="0">
                <a:latin typeface="Times New Roman" panose="02020603050405020304" pitchFamily="18" charset="0"/>
                <a:cs typeface="Times New Roman" panose="02020603050405020304" pitchFamily="18" charset="0"/>
              </a:rPr>
              <a:t>Darwin, C. (2021). Pharmacology and Medications. Mosby's Pathology for Massage Professionals-E-Book, 44.</a:t>
            </a:r>
          </a:p>
          <a:p>
            <a:r>
              <a:rPr lang="en-US" dirty="0">
                <a:latin typeface="Times New Roman" panose="02020603050405020304" pitchFamily="18" charset="0"/>
                <a:cs typeface="Times New Roman" panose="02020603050405020304" pitchFamily="18" charset="0"/>
              </a:rPr>
              <a:t>de Groot, P. M., Wu, C. C., Carter, B. W., &amp; </a:t>
            </a:r>
            <a:r>
              <a:rPr lang="en-US" dirty="0" err="1">
                <a:latin typeface="Times New Roman" panose="02020603050405020304" pitchFamily="18" charset="0"/>
                <a:cs typeface="Times New Roman" panose="02020603050405020304" pitchFamily="18" charset="0"/>
              </a:rPr>
              <a:t>Munden</a:t>
            </a:r>
            <a:r>
              <a:rPr lang="en-US" dirty="0">
                <a:latin typeface="Times New Roman" panose="02020603050405020304" pitchFamily="18" charset="0"/>
                <a:cs typeface="Times New Roman" panose="02020603050405020304" pitchFamily="18" charset="0"/>
              </a:rPr>
              <a:t>, R. F. (2018). The epidemiology of lung cancer. Translational lung cancer research, 7(3), 220. </a:t>
            </a:r>
          </a:p>
          <a:p>
            <a:r>
              <a:rPr lang="en-US" dirty="0" err="1">
                <a:latin typeface="Times New Roman" panose="02020603050405020304" pitchFamily="18" charset="0"/>
                <a:cs typeface="Times New Roman" panose="02020603050405020304" pitchFamily="18" charset="0"/>
              </a:rPr>
              <a:t>Marchello</a:t>
            </a:r>
            <a:r>
              <a:rPr lang="en-US" dirty="0">
                <a:latin typeface="Times New Roman" panose="02020603050405020304" pitchFamily="18" charset="0"/>
                <a:cs typeface="Times New Roman" panose="02020603050405020304" pitchFamily="18" charset="0"/>
              </a:rPr>
              <a:t>, C. S., </a:t>
            </a:r>
            <a:r>
              <a:rPr lang="en-US" dirty="0" err="1">
                <a:latin typeface="Times New Roman" panose="02020603050405020304" pitchFamily="18" charset="0"/>
                <a:cs typeface="Times New Roman" panose="02020603050405020304" pitchFamily="18" charset="0"/>
              </a:rPr>
              <a:t>Ebell</a:t>
            </a:r>
            <a:r>
              <a:rPr lang="en-US" dirty="0">
                <a:latin typeface="Times New Roman" panose="02020603050405020304" pitchFamily="18" charset="0"/>
                <a:cs typeface="Times New Roman" panose="02020603050405020304" pitchFamily="18" charset="0"/>
              </a:rPr>
              <a:t>, M. H., Dale, A. P., Harvill, E. T., Shen, Y., &amp; Whalen, C. C. (2019). Signs and symptoms that rule out community-acquired pneumonia in outpatient adults: a systematic review and meta-analysis. The Journal of the American Board of Family Medicine, 32(2), 234-247.</a:t>
            </a:r>
          </a:p>
          <a:p>
            <a:r>
              <a:rPr lang="en-US" dirty="0" err="1">
                <a:latin typeface="Times New Roman" panose="02020603050405020304" pitchFamily="18" charset="0"/>
                <a:cs typeface="Times New Roman" panose="02020603050405020304" pitchFamily="18" charset="0"/>
              </a:rPr>
              <a:t>Proaño</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Bravard</a:t>
            </a:r>
            <a:r>
              <a:rPr lang="en-US" dirty="0">
                <a:latin typeface="Times New Roman" panose="02020603050405020304" pitchFamily="18" charset="0"/>
                <a:cs typeface="Times New Roman" panose="02020603050405020304" pitchFamily="18" charset="0"/>
              </a:rPr>
              <a:t>, M. A., López, J. W., Lee, G. O., Bui, D., Datta, S., ... &amp; Tuberculosis Working Group in Peru. (2017). Dynamics of cough frequency in adults undergoing treatment for pulmonary tuberculosis. Clinical infectious diseases, 64(9), 1174-1181. </a:t>
            </a:r>
          </a:p>
          <a:p>
            <a:r>
              <a:rPr lang="en-US" dirty="0">
                <a:latin typeface="Times New Roman" panose="02020603050405020304" pitchFamily="18" charset="0"/>
                <a:cs typeface="Times New Roman" panose="02020603050405020304" pitchFamily="18" charset="0"/>
              </a:rPr>
              <a:t>Wollina, U., </a:t>
            </a:r>
            <a:r>
              <a:rPr lang="en-US" dirty="0" err="1">
                <a:latin typeface="Times New Roman" panose="02020603050405020304" pitchFamily="18" charset="0"/>
                <a:cs typeface="Times New Roman" panose="02020603050405020304" pitchFamily="18" charset="0"/>
              </a:rPr>
              <a:t>Karadağ</a:t>
            </a:r>
            <a:r>
              <a:rPr lang="en-US" dirty="0">
                <a:latin typeface="Times New Roman" panose="02020603050405020304" pitchFamily="18" charset="0"/>
                <a:cs typeface="Times New Roman" panose="02020603050405020304" pitchFamily="18" charset="0"/>
              </a:rPr>
              <a:t>, A. S., Rowland‐Payne, C., </a:t>
            </a:r>
            <a:r>
              <a:rPr lang="en-US" dirty="0" err="1">
                <a:latin typeface="Times New Roman" panose="02020603050405020304" pitchFamily="18" charset="0"/>
                <a:cs typeface="Times New Roman" panose="02020603050405020304" pitchFamily="18" charset="0"/>
              </a:rPr>
              <a:t>Chiriac</a:t>
            </a:r>
            <a:r>
              <a:rPr lang="en-US" dirty="0">
                <a:latin typeface="Times New Roman" panose="02020603050405020304" pitchFamily="18" charset="0"/>
                <a:cs typeface="Times New Roman" panose="02020603050405020304" pitchFamily="18" charset="0"/>
              </a:rPr>
              <a:t>, A., &amp; </a:t>
            </a:r>
            <a:r>
              <a:rPr lang="en-US" dirty="0" err="1">
                <a:latin typeface="Times New Roman" panose="02020603050405020304" pitchFamily="18" charset="0"/>
                <a:cs typeface="Times New Roman" panose="02020603050405020304" pitchFamily="18" charset="0"/>
              </a:rPr>
              <a:t>Lotti</a:t>
            </a:r>
            <a:r>
              <a:rPr lang="en-US" dirty="0">
                <a:latin typeface="Times New Roman" panose="02020603050405020304" pitchFamily="18" charset="0"/>
                <a:cs typeface="Times New Roman" panose="02020603050405020304" pitchFamily="18" charset="0"/>
              </a:rPr>
              <a:t>, T. (2020). Cutaneous signs in COVID‐19 patients: a review. Dermatologic therapy, 33(5), e13549.</a:t>
            </a:r>
          </a:p>
          <a:p>
            <a:endParaRPr lang="en-US" dirty="0"/>
          </a:p>
        </p:txBody>
      </p:sp>
    </p:spTree>
    <p:extLst>
      <p:ext uri="{BB962C8B-B14F-4D97-AF65-F5344CB8AC3E}">
        <p14:creationId xmlns:p14="http://schemas.microsoft.com/office/powerpoint/2010/main" val="37133458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534BB-AF2A-47A6-93F7-C512850482F1}"/>
              </a:ext>
            </a:extLst>
          </p:cNvPr>
          <p:cNvSpPr>
            <a:spLocks noGrp="1"/>
          </p:cNvSpPr>
          <p:nvPr>
            <p:ph type="title"/>
          </p:nvPr>
        </p:nvSpPr>
        <p:spPr/>
        <p:txBody>
          <a:bodyPr/>
          <a:lstStyle/>
          <a:p>
            <a:pPr algn="ctr"/>
            <a:r>
              <a:rPr lang="en-US" dirty="0">
                <a:solidFill>
                  <a:srgbClr val="7030A0"/>
                </a:solidFill>
                <a:latin typeface="Times New Roman" panose="02020603050405020304" pitchFamily="18" charset="0"/>
                <a:cs typeface="Times New Roman" panose="02020603050405020304" pitchFamily="18" charset="0"/>
              </a:rPr>
              <a:t>Patient information</a:t>
            </a:r>
          </a:p>
        </p:txBody>
      </p:sp>
      <p:sp>
        <p:nvSpPr>
          <p:cNvPr id="3" name="Content Placeholder 2">
            <a:extLst>
              <a:ext uri="{FF2B5EF4-FFF2-40B4-BE49-F238E27FC236}">
                <a16:creationId xmlns:a16="http://schemas.microsoft.com/office/drawing/2014/main" id="{555A2414-14E7-4D27-87E2-C481B91F6B41}"/>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Age: 32years</a:t>
            </a:r>
          </a:p>
          <a:p>
            <a:r>
              <a:rPr lang="en-US" dirty="0">
                <a:latin typeface="Times New Roman" panose="02020603050405020304" pitchFamily="18" charset="0"/>
                <a:cs typeface="Times New Roman" panose="02020603050405020304" pitchFamily="18" charset="0"/>
              </a:rPr>
              <a:t>Gender: Male</a:t>
            </a:r>
          </a:p>
          <a:p>
            <a:r>
              <a:rPr lang="en-US" dirty="0">
                <a:latin typeface="Times New Roman" panose="02020603050405020304" pitchFamily="18" charset="0"/>
                <a:cs typeface="Times New Roman" panose="02020603050405020304" pitchFamily="18" charset="0"/>
              </a:rPr>
              <a:t>Symptoms presented: nasal stuffiness, fatigue, difficulty in breathing while wearing a mask</a:t>
            </a:r>
          </a:p>
        </p:txBody>
      </p:sp>
    </p:spTree>
    <p:extLst>
      <p:ext uri="{BB962C8B-B14F-4D97-AF65-F5344CB8AC3E}">
        <p14:creationId xmlns:p14="http://schemas.microsoft.com/office/powerpoint/2010/main" val="36185102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0CD6B-9DDB-45E7-946C-F58388F47299}"/>
              </a:ext>
            </a:extLst>
          </p:cNvPr>
          <p:cNvSpPr>
            <a:spLocks noGrp="1"/>
          </p:cNvSpPr>
          <p:nvPr>
            <p:ph type="title"/>
          </p:nvPr>
        </p:nvSpPr>
        <p:spPr/>
        <p:txBody>
          <a:bodyPr/>
          <a:lstStyle/>
          <a:p>
            <a:pPr algn="ctr"/>
            <a:r>
              <a:rPr lang="en-US" dirty="0">
                <a:solidFill>
                  <a:srgbClr val="7030A0"/>
                </a:solidFill>
                <a:latin typeface="Times New Roman" panose="02020603050405020304" pitchFamily="18" charset="0"/>
                <a:cs typeface="Times New Roman" panose="02020603050405020304" pitchFamily="18" charset="0"/>
              </a:rPr>
              <a:t>Differential Diagnosis</a:t>
            </a:r>
          </a:p>
        </p:txBody>
      </p:sp>
      <p:sp>
        <p:nvSpPr>
          <p:cNvPr id="3" name="Content Placeholder 2">
            <a:extLst>
              <a:ext uri="{FF2B5EF4-FFF2-40B4-BE49-F238E27FC236}">
                <a16:creationId xmlns:a16="http://schemas.microsoft.com/office/drawing/2014/main" id="{A7C8A46E-8B3F-416B-91EC-705027FD6E10}"/>
              </a:ext>
            </a:extLst>
          </p:cNvPr>
          <p:cNvSpPr>
            <a:spLocks noGrp="1"/>
          </p:cNvSpPr>
          <p:nvPr>
            <p:ph idx="1"/>
          </p:nvPr>
        </p:nvSpPr>
        <p:spPr/>
        <p:txBody>
          <a:bodyPr>
            <a:normAutofit lnSpcReduction="10000"/>
          </a:bodyPr>
          <a:lstStyle/>
          <a:p>
            <a:r>
              <a:rPr lang="en-US" dirty="0">
                <a:latin typeface="Times New Roman" panose="02020603050405020304" pitchFamily="18" charset="0"/>
                <a:cs typeface="Times New Roman" panose="02020603050405020304" pitchFamily="18" charset="0"/>
              </a:rPr>
              <a:t>1	</a:t>
            </a:r>
            <a:r>
              <a:rPr lang="en-US" dirty="0">
                <a:solidFill>
                  <a:srgbClr val="7030A0"/>
                </a:solidFill>
                <a:latin typeface="Times New Roman" panose="02020603050405020304" pitchFamily="18" charset="0"/>
                <a:cs typeface="Times New Roman" panose="02020603050405020304" pitchFamily="18" charset="0"/>
              </a:rPr>
              <a:t>Covid -19</a:t>
            </a:r>
          </a:p>
          <a:p>
            <a:r>
              <a:rPr lang="en-US" dirty="0">
                <a:latin typeface="Times New Roman" panose="02020603050405020304" pitchFamily="18" charset="0"/>
                <a:cs typeface="Times New Roman" panose="02020603050405020304" pitchFamily="18" charset="0"/>
              </a:rPr>
              <a:t>The patient complained of fatigue and difficulty in breathing while wearing a mask. </a:t>
            </a:r>
          </a:p>
          <a:p>
            <a:r>
              <a:rPr lang="en-US" dirty="0">
                <a:latin typeface="Times New Roman" panose="02020603050405020304" pitchFamily="18" charset="0"/>
                <a:cs typeface="Times New Roman" panose="02020603050405020304" pitchFamily="18" charset="0"/>
              </a:rPr>
              <a:t>These are signs related to the Covid-19 Virus caused by the SARS-Cov-2 virus (Wollina et al., 2020). </a:t>
            </a:r>
          </a:p>
          <a:p>
            <a:r>
              <a:rPr lang="en-US" dirty="0">
                <a:latin typeface="Times New Roman" panose="02020603050405020304" pitchFamily="18" charset="0"/>
                <a:cs typeface="Times New Roman" panose="02020603050405020304" pitchFamily="18" charset="0"/>
              </a:rPr>
              <a:t>A nasal swab test is necessary to rule out this infection. However, the patient has also received one dose of the Mordena vaccine. </a:t>
            </a:r>
          </a:p>
          <a:p>
            <a:r>
              <a:rPr lang="en-US" dirty="0">
                <a:latin typeface="Times New Roman" panose="02020603050405020304" pitchFamily="18" charset="0"/>
                <a:cs typeface="Times New Roman" panose="02020603050405020304" pitchFamily="18" charset="0"/>
              </a:rPr>
              <a:t>The vaccine has an efficacy of 94.1% and may reduce the chances of infection with covid-19 after the first dose. </a:t>
            </a:r>
          </a:p>
          <a:p>
            <a:r>
              <a:rPr lang="en-US" dirty="0">
                <a:latin typeface="Times New Roman" panose="02020603050405020304" pitchFamily="18" charset="0"/>
                <a:cs typeface="Times New Roman" panose="02020603050405020304" pitchFamily="18" charset="0"/>
              </a:rPr>
              <a:t>This showed that a different disease could have caused the symptoms</a:t>
            </a:r>
          </a:p>
          <a:p>
            <a:endParaRPr lang="en-US" dirty="0"/>
          </a:p>
        </p:txBody>
      </p:sp>
    </p:spTree>
    <p:extLst>
      <p:ext uri="{BB962C8B-B14F-4D97-AF65-F5344CB8AC3E}">
        <p14:creationId xmlns:p14="http://schemas.microsoft.com/office/powerpoint/2010/main" val="26097631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A4FFF-032D-4A18-8086-C647F6ABD643}"/>
              </a:ext>
            </a:extLst>
          </p:cNvPr>
          <p:cNvSpPr>
            <a:spLocks noGrp="1"/>
          </p:cNvSpPr>
          <p:nvPr>
            <p:ph type="title"/>
          </p:nvPr>
        </p:nvSpPr>
        <p:spPr/>
        <p:txBody>
          <a:bodyPr/>
          <a:lstStyle/>
          <a:p>
            <a:pPr algn="ctr"/>
            <a:r>
              <a:rPr lang="en-US" dirty="0">
                <a:solidFill>
                  <a:srgbClr val="7030A0"/>
                </a:solidFill>
              </a:rPr>
              <a:t>2.	Lung Cancer</a:t>
            </a:r>
          </a:p>
        </p:txBody>
      </p:sp>
      <p:sp>
        <p:nvSpPr>
          <p:cNvPr id="3" name="Content Placeholder 2">
            <a:extLst>
              <a:ext uri="{FF2B5EF4-FFF2-40B4-BE49-F238E27FC236}">
                <a16:creationId xmlns:a16="http://schemas.microsoft.com/office/drawing/2014/main" id="{1FB3D65A-5CAD-4D69-8EAD-DA5E27151479}"/>
              </a:ext>
            </a:extLst>
          </p:cNvPr>
          <p:cNvSpPr>
            <a:spLocks noGrp="1"/>
          </p:cNvSpPr>
          <p:nvPr>
            <p:ph idx="1"/>
          </p:nvPr>
        </p:nvSpPr>
        <p:spPr/>
        <p:txBody>
          <a:bodyPr>
            <a:normAutofit fontScale="92500" lnSpcReduction="20000"/>
          </a:bodyPr>
          <a:lstStyle/>
          <a:p>
            <a:r>
              <a:rPr lang="en-US" dirty="0">
                <a:latin typeface="Times New Roman" panose="02020603050405020304" pitchFamily="18" charset="0"/>
                <a:cs typeface="Times New Roman" panose="02020603050405020304" pitchFamily="18" charset="0"/>
              </a:rPr>
              <a:t>This disease shows symptoms similar to Covid-19, like fatigue and difficulty in breathing. </a:t>
            </a:r>
          </a:p>
          <a:p>
            <a:r>
              <a:rPr lang="en-US" dirty="0">
                <a:latin typeface="Times New Roman" panose="02020603050405020304" pitchFamily="18" charset="0"/>
                <a:cs typeface="Times New Roman" panose="02020603050405020304" pitchFamily="18" charset="0"/>
              </a:rPr>
              <a:t>However, the condition is common among the elderly (de Groot et al., 2018). Since the patient smokes one pack of tobacco per day, his chances of contracting lung cancer were high. </a:t>
            </a:r>
          </a:p>
          <a:p>
            <a:r>
              <a:rPr lang="en-US" dirty="0">
                <a:latin typeface="Times New Roman" panose="02020603050405020304" pitchFamily="18" charset="0"/>
                <a:cs typeface="Times New Roman" panose="02020603050405020304" pitchFamily="18" charset="0"/>
              </a:rPr>
              <a:t>A chest x-ray test was necessary to confirm whether the patient had any swellings in the lungs. A pulmonary function test was also conducted. </a:t>
            </a:r>
          </a:p>
          <a:p>
            <a:r>
              <a:rPr lang="en-US" dirty="0">
                <a:latin typeface="Times New Roman" panose="02020603050405020304" pitchFamily="18" charset="0"/>
                <a:cs typeface="Times New Roman" panose="02020603050405020304" pitchFamily="18" charset="0"/>
              </a:rPr>
              <a:t>The patient is only 32 years old, which does not fit the age group where the disease is most common.</a:t>
            </a:r>
          </a:p>
          <a:p>
            <a:r>
              <a:rPr lang="en-US" dirty="0">
                <a:latin typeface="Times New Roman" panose="02020603050405020304" pitchFamily="18" charset="0"/>
                <a:cs typeface="Times New Roman" panose="02020603050405020304" pitchFamily="18" charset="0"/>
              </a:rPr>
              <a:t> The condition may also occur in those with a medical history of lung infections or allergies. </a:t>
            </a:r>
          </a:p>
          <a:p>
            <a:r>
              <a:rPr lang="en-US" dirty="0">
                <a:latin typeface="Times New Roman" panose="02020603050405020304" pitchFamily="18" charset="0"/>
                <a:cs typeface="Times New Roman" panose="02020603050405020304" pitchFamily="18" charset="0"/>
              </a:rPr>
              <a:t>The patient exhibited no known allergies or previous medical history suggesting lung cancer.</a:t>
            </a:r>
          </a:p>
        </p:txBody>
      </p:sp>
    </p:spTree>
    <p:extLst>
      <p:ext uri="{BB962C8B-B14F-4D97-AF65-F5344CB8AC3E}">
        <p14:creationId xmlns:p14="http://schemas.microsoft.com/office/powerpoint/2010/main" val="41508713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CC74B-FD7B-48DD-93C2-27F86D939E7F}"/>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3.	</a:t>
            </a:r>
            <a:r>
              <a:rPr lang="en-US" dirty="0">
                <a:solidFill>
                  <a:srgbClr val="7030A0"/>
                </a:solidFill>
                <a:latin typeface="Times New Roman" panose="02020603050405020304" pitchFamily="18" charset="0"/>
                <a:cs typeface="Times New Roman" panose="02020603050405020304" pitchFamily="18" charset="0"/>
              </a:rPr>
              <a:t>Tuberculosis</a:t>
            </a:r>
          </a:p>
        </p:txBody>
      </p:sp>
      <p:sp>
        <p:nvSpPr>
          <p:cNvPr id="3" name="Content Placeholder 2">
            <a:extLst>
              <a:ext uri="{FF2B5EF4-FFF2-40B4-BE49-F238E27FC236}">
                <a16:creationId xmlns:a16="http://schemas.microsoft.com/office/drawing/2014/main" id="{C6FAA1D9-7254-4CFC-ABB6-94ABB3DEC025}"/>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This is another disease characterized by shortness of breath and fatigue, as in Covid-19 and lung cancer.</a:t>
            </a:r>
          </a:p>
          <a:p>
            <a:r>
              <a:rPr lang="en-US" dirty="0">
                <a:latin typeface="Times New Roman" panose="02020603050405020304" pitchFamily="18" charset="0"/>
                <a:cs typeface="Times New Roman" panose="02020603050405020304" pitchFamily="18" charset="0"/>
              </a:rPr>
              <a:t> A purified protein derivative (PPD) test had to be conducted on the skin to examine whether the patient had tuberculosis. </a:t>
            </a:r>
          </a:p>
          <a:p>
            <a:r>
              <a:rPr lang="en-US" dirty="0">
                <a:latin typeface="Times New Roman" panose="02020603050405020304" pitchFamily="18" charset="0"/>
                <a:cs typeface="Times New Roman" panose="02020603050405020304" pitchFamily="18" charset="0"/>
              </a:rPr>
              <a:t>However, this disease is characterized by constant coughs that go on for over two weeks (</a:t>
            </a:r>
            <a:r>
              <a:rPr lang="en-US" dirty="0" err="1">
                <a:latin typeface="Times New Roman" panose="02020603050405020304" pitchFamily="18" charset="0"/>
                <a:cs typeface="Times New Roman" panose="02020603050405020304" pitchFamily="18" charset="0"/>
              </a:rPr>
              <a:t>Proaño</a:t>
            </a:r>
            <a:r>
              <a:rPr lang="en-US" dirty="0">
                <a:latin typeface="Times New Roman" panose="02020603050405020304" pitchFamily="18" charset="0"/>
                <a:cs typeface="Times New Roman" panose="02020603050405020304" pitchFamily="18" charset="0"/>
              </a:rPr>
              <a:t> et al., 2017).</a:t>
            </a:r>
          </a:p>
          <a:p>
            <a:r>
              <a:rPr lang="en-US" dirty="0">
                <a:latin typeface="Times New Roman" panose="02020603050405020304" pitchFamily="18" charset="0"/>
                <a:cs typeface="Times New Roman" panose="02020603050405020304" pitchFamily="18" charset="0"/>
              </a:rPr>
              <a:t> The patient did not report any cough, which ruled out the availability of TB.</a:t>
            </a:r>
          </a:p>
        </p:txBody>
      </p:sp>
    </p:spTree>
    <p:extLst>
      <p:ext uri="{BB962C8B-B14F-4D97-AF65-F5344CB8AC3E}">
        <p14:creationId xmlns:p14="http://schemas.microsoft.com/office/powerpoint/2010/main" val="29993650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BB103-3BB4-47CA-B677-F077E6F7FF21}"/>
              </a:ext>
            </a:extLst>
          </p:cNvPr>
          <p:cNvSpPr>
            <a:spLocks noGrp="1"/>
          </p:cNvSpPr>
          <p:nvPr>
            <p:ph type="title"/>
          </p:nvPr>
        </p:nvSpPr>
        <p:spPr/>
        <p:txBody>
          <a:bodyPr/>
          <a:lstStyle/>
          <a:p>
            <a:pPr algn="ctr"/>
            <a:r>
              <a:rPr lang="en-US" dirty="0">
                <a:solidFill>
                  <a:srgbClr val="7030A0"/>
                </a:solidFill>
                <a:latin typeface="Times New Roman" panose="02020603050405020304" pitchFamily="18" charset="0"/>
                <a:cs typeface="Times New Roman" panose="02020603050405020304" pitchFamily="18" charset="0"/>
              </a:rPr>
              <a:t>4.	Pneumonia</a:t>
            </a:r>
          </a:p>
        </p:txBody>
      </p:sp>
      <p:sp>
        <p:nvSpPr>
          <p:cNvPr id="3" name="Content Placeholder 2">
            <a:extLst>
              <a:ext uri="{FF2B5EF4-FFF2-40B4-BE49-F238E27FC236}">
                <a16:creationId xmlns:a16="http://schemas.microsoft.com/office/drawing/2014/main" id="{7E0FBFF0-4CE8-4C49-8A7A-64410BDD45B0}"/>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The symptoms of fatigue and difficulty in breathing while wearing a mask hint at the possibility of pneumonia (</a:t>
            </a:r>
            <a:r>
              <a:rPr lang="en-US" dirty="0" err="1">
                <a:latin typeface="Times New Roman" panose="02020603050405020304" pitchFamily="18" charset="0"/>
                <a:cs typeface="Times New Roman" panose="02020603050405020304" pitchFamily="18" charset="0"/>
              </a:rPr>
              <a:t>Marchello</a:t>
            </a:r>
            <a:r>
              <a:rPr lang="en-US" dirty="0">
                <a:latin typeface="Times New Roman" panose="02020603050405020304" pitchFamily="18" charset="0"/>
                <a:cs typeface="Times New Roman" panose="02020603050405020304" pitchFamily="18" charset="0"/>
              </a:rPr>
              <a:t> et al., 2019).</a:t>
            </a:r>
          </a:p>
          <a:p>
            <a:r>
              <a:rPr lang="en-US" dirty="0">
                <a:latin typeface="Times New Roman" panose="02020603050405020304" pitchFamily="18" charset="0"/>
                <a:cs typeface="Times New Roman" panose="02020603050405020304" pitchFamily="18" charset="0"/>
              </a:rPr>
              <a:t> Additionally, the patient is reported as a heavy drinker who takes beer three to four times daily, increasing the chances of contracting pneumonia. </a:t>
            </a:r>
          </a:p>
          <a:p>
            <a:r>
              <a:rPr lang="en-US" dirty="0">
                <a:latin typeface="Times New Roman" panose="02020603050405020304" pitchFamily="18" charset="0"/>
                <a:cs typeface="Times New Roman" panose="02020603050405020304" pitchFamily="18" charset="0"/>
              </a:rPr>
              <a:t>A chest X-ray is essential in testing for pneumonia. </a:t>
            </a:r>
          </a:p>
          <a:p>
            <a:r>
              <a:rPr lang="en-US" dirty="0">
                <a:latin typeface="Times New Roman" panose="02020603050405020304" pitchFamily="18" charset="0"/>
                <a:cs typeface="Times New Roman" panose="02020603050405020304" pitchFamily="18" charset="0"/>
              </a:rPr>
              <a:t>However, the patient had no previous medical history relating to pneumonia or any known allergies that could suggest the disease.</a:t>
            </a:r>
          </a:p>
        </p:txBody>
      </p:sp>
    </p:spTree>
    <p:extLst>
      <p:ext uri="{BB962C8B-B14F-4D97-AF65-F5344CB8AC3E}">
        <p14:creationId xmlns:p14="http://schemas.microsoft.com/office/powerpoint/2010/main" val="27676639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B178C-1ED1-4F54-A07C-ED8FAB550253}"/>
              </a:ext>
            </a:extLst>
          </p:cNvPr>
          <p:cNvSpPr>
            <a:spLocks noGrp="1"/>
          </p:cNvSpPr>
          <p:nvPr>
            <p:ph type="title"/>
          </p:nvPr>
        </p:nvSpPr>
        <p:spPr/>
        <p:txBody>
          <a:bodyPr/>
          <a:lstStyle/>
          <a:p>
            <a:pPr algn="ctr"/>
            <a:r>
              <a:rPr lang="en-US" dirty="0"/>
              <a:t>5.	</a:t>
            </a:r>
            <a:r>
              <a:rPr lang="en-US" dirty="0">
                <a:solidFill>
                  <a:srgbClr val="7030A0"/>
                </a:solidFill>
                <a:latin typeface="Times New Roman" panose="02020603050405020304" pitchFamily="18" charset="0"/>
                <a:cs typeface="Times New Roman" panose="02020603050405020304" pitchFamily="18" charset="0"/>
              </a:rPr>
              <a:t>Acute Bronchitis with lower respiratory infection</a:t>
            </a:r>
          </a:p>
        </p:txBody>
      </p:sp>
      <p:sp>
        <p:nvSpPr>
          <p:cNvPr id="3" name="Content Placeholder 2">
            <a:extLst>
              <a:ext uri="{FF2B5EF4-FFF2-40B4-BE49-F238E27FC236}">
                <a16:creationId xmlns:a16="http://schemas.microsoft.com/office/drawing/2014/main" id="{56DB04C6-800E-4B20-B909-BA17AE7D9620}"/>
              </a:ext>
            </a:extLst>
          </p:cNvPr>
          <p:cNvSpPr>
            <a:spLocks noGrp="1"/>
          </p:cNvSpPr>
          <p:nvPr>
            <p:ph idx="1"/>
          </p:nvPr>
        </p:nvSpPr>
        <p:spPr/>
        <p:txBody>
          <a:bodyPr>
            <a:normAutofit fontScale="77500" lnSpcReduction="20000"/>
          </a:bodyPr>
          <a:lstStyle/>
          <a:p>
            <a:r>
              <a:rPr lang="en-US" dirty="0">
                <a:latin typeface="Times New Roman" panose="02020603050405020304" pitchFamily="18" charset="0"/>
                <a:cs typeface="Times New Roman" panose="02020603050405020304" pitchFamily="18" charset="0"/>
              </a:rPr>
              <a:t>Acute Bronchitis is characterized by fatigue, shortness of breath and may include mucus. </a:t>
            </a:r>
          </a:p>
          <a:p>
            <a:r>
              <a:rPr lang="en-US" dirty="0">
                <a:latin typeface="Times New Roman" panose="02020603050405020304" pitchFamily="18" charset="0"/>
                <a:cs typeface="Times New Roman" panose="02020603050405020304" pitchFamily="18" charset="0"/>
              </a:rPr>
              <a:t>The patient is also an active smoker, which may increase the chances of contracting acute Bronchitis. </a:t>
            </a:r>
          </a:p>
          <a:p>
            <a:r>
              <a:rPr lang="en-US" dirty="0">
                <a:latin typeface="Times New Roman" panose="02020603050405020304" pitchFamily="18" charset="0"/>
                <a:cs typeface="Times New Roman" panose="02020603050405020304" pitchFamily="18" charset="0"/>
              </a:rPr>
              <a:t>The nasal stuffiness suggests a lower respiratory tract infection in the patient (</a:t>
            </a:r>
            <a:r>
              <a:rPr lang="en-US" dirty="0" err="1">
                <a:latin typeface="Times New Roman" panose="02020603050405020304" pitchFamily="18" charset="0"/>
                <a:cs typeface="Times New Roman" panose="02020603050405020304" pitchFamily="18" charset="0"/>
              </a:rPr>
              <a:t>Barac</a:t>
            </a:r>
            <a:r>
              <a:rPr lang="en-US" dirty="0">
                <a:latin typeface="Times New Roman" panose="02020603050405020304" pitchFamily="18" charset="0"/>
                <a:cs typeface="Times New Roman" panose="02020603050405020304" pitchFamily="18" charset="0"/>
              </a:rPr>
              <a:t> et al., 2018). </a:t>
            </a:r>
          </a:p>
          <a:p>
            <a:r>
              <a:rPr lang="en-US" dirty="0">
                <a:latin typeface="Times New Roman" panose="02020603050405020304" pitchFamily="18" charset="0"/>
                <a:cs typeface="Times New Roman" panose="02020603050405020304" pitchFamily="18" charset="0"/>
              </a:rPr>
              <a:t>A pulmonary function test helps confirm the lower respiratory tract infection. Pathophysiology of Acute Bronchitis with lower respiratory infection would reveal severe inflammation of the bronchial wall. </a:t>
            </a:r>
          </a:p>
          <a:p>
            <a:r>
              <a:rPr lang="en-US" dirty="0">
                <a:latin typeface="Times New Roman" panose="02020603050405020304" pitchFamily="18" charset="0"/>
                <a:cs typeface="Times New Roman" panose="02020603050405020304" pitchFamily="18" charset="0"/>
              </a:rPr>
              <a:t>Such inflammation results in increased production of mucus that may lead to nasal stuffiness. </a:t>
            </a:r>
          </a:p>
          <a:p>
            <a:r>
              <a:rPr lang="en-US" dirty="0">
                <a:latin typeface="Times New Roman" panose="02020603050405020304" pitchFamily="18" charset="0"/>
                <a:cs typeface="Times New Roman" panose="02020603050405020304" pitchFamily="18" charset="0"/>
              </a:rPr>
              <a:t>The inflammation may also lead to bronchial edema. Bronchial edema causes productive coughs that suggest lower respiratory infection. </a:t>
            </a:r>
          </a:p>
          <a:p>
            <a:r>
              <a:rPr lang="en-US" dirty="0">
                <a:latin typeface="Times New Roman" panose="02020603050405020304" pitchFamily="18" charset="0"/>
                <a:cs typeface="Times New Roman" panose="02020603050405020304" pitchFamily="18" charset="0"/>
              </a:rPr>
              <a:t>This makes acute Bronchitis with lower respiratory infection the primary diagnosis.</a:t>
            </a:r>
          </a:p>
        </p:txBody>
      </p:sp>
    </p:spTree>
    <p:extLst>
      <p:ext uri="{BB962C8B-B14F-4D97-AF65-F5344CB8AC3E}">
        <p14:creationId xmlns:p14="http://schemas.microsoft.com/office/powerpoint/2010/main" val="31313168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40D2B4-8E46-41C9-937E-04366E07C2CE}"/>
              </a:ext>
            </a:extLst>
          </p:cNvPr>
          <p:cNvSpPr>
            <a:spLocks noGrp="1"/>
          </p:cNvSpPr>
          <p:nvPr>
            <p:ph type="title"/>
          </p:nvPr>
        </p:nvSpPr>
        <p:spPr/>
        <p:txBody>
          <a:bodyPr/>
          <a:lstStyle/>
          <a:p>
            <a:pPr algn="ctr"/>
            <a:r>
              <a:rPr lang="en-US" dirty="0">
                <a:solidFill>
                  <a:srgbClr val="7030A0"/>
                </a:solidFill>
                <a:latin typeface="Times New Roman" panose="02020603050405020304" pitchFamily="18" charset="0"/>
                <a:cs typeface="Times New Roman" panose="02020603050405020304" pitchFamily="18" charset="0"/>
              </a:rPr>
              <a:t>Management</a:t>
            </a:r>
          </a:p>
        </p:txBody>
      </p:sp>
      <p:sp>
        <p:nvSpPr>
          <p:cNvPr id="3" name="Content Placeholder 2">
            <a:extLst>
              <a:ext uri="{FF2B5EF4-FFF2-40B4-BE49-F238E27FC236}">
                <a16:creationId xmlns:a16="http://schemas.microsoft.com/office/drawing/2014/main" id="{3C65E150-9993-4D1D-8E1A-E072D32DB9CD}"/>
              </a:ext>
            </a:extLst>
          </p:cNvPr>
          <p:cNvSpPr>
            <a:spLocks noGrp="1"/>
          </p:cNvSpPr>
          <p:nvPr>
            <p:ph idx="1"/>
          </p:nvPr>
        </p:nvSpPr>
        <p:spPr/>
        <p:txBody>
          <a:bodyPr/>
          <a:lstStyle/>
          <a:p>
            <a:r>
              <a:rPr lang="en-US" dirty="0"/>
              <a:t> </a:t>
            </a:r>
            <a:r>
              <a:rPr lang="en-US" dirty="0">
                <a:latin typeface="Times New Roman" panose="02020603050405020304" pitchFamily="18" charset="0"/>
                <a:cs typeface="Times New Roman" panose="02020603050405020304" pitchFamily="18" charset="0"/>
              </a:rPr>
              <a:t>Pharmacological: Medications such as analgesics, antitussives, Bronchodilators, antipyretics, and expectorants can help relieve the symptoms of Bronchitis (Darwin 2021).</a:t>
            </a:r>
          </a:p>
          <a:p>
            <a:r>
              <a:rPr lang="en-US" dirty="0">
                <a:latin typeface="Times New Roman" panose="02020603050405020304" pitchFamily="18" charset="0"/>
                <a:cs typeface="Times New Roman" panose="02020603050405020304" pitchFamily="18" charset="0"/>
              </a:rPr>
              <a:t>           Non-pharmacological: A healthy diet, bed rest, and hygiene practices like hand washing would be effective in speeding up recovery.</a:t>
            </a:r>
          </a:p>
        </p:txBody>
      </p:sp>
    </p:spTree>
    <p:extLst>
      <p:ext uri="{BB962C8B-B14F-4D97-AF65-F5344CB8AC3E}">
        <p14:creationId xmlns:p14="http://schemas.microsoft.com/office/powerpoint/2010/main" val="16341002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60E38-4A7D-4D5F-BFD2-4997A2409D64}"/>
              </a:ext>
            </a:extLst>
          </p:cNvPr>
          <p:cNvSpPr>
            <a:spLocks noGrp="1"/>
          </p:cNvSpPr>
          <p:nvPr>
            <p:ph type="title"/>
          </p:nvPr>
        </p:nvSpPr>
        <p:spPr/>
        <p:txBody>
          <a:bodyPr/>
          <a:lstStyle/>
          <a:p>
            <a:pPr algn="ctr"/>
            <a:r>
              <a:rPr lang="en-US" dirty="0">
                <a:solidFill>
                  <a:srgbClr val="7030A0"/>
                </a:solidFill>
                <a:latin typeface="Times New Roman" panose="02020603050405020304" pitchFamily="18" charset="0"/>
                <a:cs typeface="Times New Roman" panose="02020603050405020304" pitchFamily="18" charset="0"/>
              </a:rPr>
              <a:t>Plan for care</a:t>
            </a:r>
          </a:p>
        </p:txBody>
      </p:sp>
      <p:sp>
        <p:nvSpPr>
          <p:cNvPr id="3" name="Content Placeholder 2">
            <a:extLst>
              <a:ext uri="{FF2B5EF4-FFF2-40B4-BE49-F238E27FC236}">
                <a16:creationId xmlns:a16="http://schemas.microsoft.com/office/drawing/2014/main" id="{8F0298DE-117F-4A1B-994B-2D3B1F9873DC}"/>
              </a:ext>
            </a:extLst>
          </p:cNvPr>
          <p:cNvSpPr>
            <a:spLocks noGrp="1"/>
          </p:cNvSpPr>
          <p:nvPr>
            <p:ph idx="1"/>
          </p:nvPr>
        </p:nvSpPr>
        <p:spPr/>
        <p:txBody>
          <a:bodyPr>
            <a:normAutofit fontScale="92500" lnSpcReduction="20000"/>
          </a:bodyPr>
          <a:lstStyle/>
          <a:p>
            <a:r>
              <a:rPr lang="en-US" dirty="0">
                <a:latin typeface="Times New Roman" panose="02020603050405020304" pitchFamily="18" charset="0"/>
                <a:cs typeface="Times New Roman" panose="02020603050405020304" pitchFamily="18" charset="0"/>
              </a:rPr>
              <a:t>The patient has to be educated on what to avoid during and after treatment.</a:t>
            </a:r>
          </a:p>
          <a:p>
            <a:r>
              <a:rPr lang="en-US" dirty="0">
                <a:latin typeface="Times New Roman" panose="02020603050405020304" pitchFamily="18" charset="0"/>
                <a:cs typeface="Times New Roman" panose="02020603050405020304" pitchFamily="18" charset="0"/>
              </a:rPr>
              <a:t> Education will help reduce the chances of re-infection and speed up recovery. </a:t>
            </a:r>
          </a:p>
          <a:p>
            <a:r>
              <a:rPr lang="en-US" dirty="0">
                <a:latin typeface="Times New Roman" panose="02020603050405020304" pitchFamily="18" charset="0"/>
                <a:cs typeface="Times New Roman" panose="02020603050405020304" pitchFamily="18" charset="0"/>
              </a:rPr>
              <a:t>Smoking would be very harmful to the patient, including secondhand smoking.</a:t>
            </a:r>
          </a:p>
          <a:p>
            <a:r>
              <a:rPr lang="en-US" dirty="0">
                <a:latin typeface="Times New Roman" panose="02020603050405020304" pitchFamily="18" charset="0"/>
                <a:cs typeface="Times New Roman" panose="02020603050405020304" pitchFamily="18" charset="0"/>
              </a:rPr>
              <a:t> The patient should therefore stay out of any smoking areas. </a:t>
            </a:r>
          </a:p>
          <a:p>
            <a:r>
              <a:rPr lang="en-US" dirty="0">
                <a:latin typeface="Times New Roman" panose="02020603050405020304" pitchFamily="18" charset="0"/>
                <a:cs typeface="Times New Roman" panose="02020603050405020304" pitchFamily="18" charset="0"/>
              </a:rPr>
              <a:t>The patient should also develop a routine of getting a flu vaccine annually and avoid sharing anything that goes into the mouth with any sick people.</a:t>
            </a:r>
          </a:p>
          <a:p>
            <a:r>
              <a:rPr lang="en-US" dirty="0">
                <a:latin typeface="Times New Roman" panose="02020603050405020304" pitchFamily="18" charset="0"/>
                <a:cs typeface="Times New Roman" panose="02020603050405020304" pitchFamily="18" charset="0"/>
              </a:rPr>
              <a:t>As a nurse practitioner, I would not need to consult with a doctor in this case. </a:t>
            </a:r>
          </a:p>
          <a:p>
            <a:r>
              <a:rPr lang="en-US" dirty="0">
                <a:latin typeface="Times New Roman" panose="02020603050405020304" pitchFamily="18" charset="0"/>
                <a:cs typeface="Times New Roman" panose="02020603050405020304" pitchFamily="18" charset="0"/>
              </a:rPr>
              <a:t>However, in case symptoms persist, consulting with a pulmonologist would be appropriate.</a:t>
            </a:r>
          </a:p>
          <a:p>
            <a:endParaRPr lang="en-US" dirty="0"/>
          </a:p>
        </p:txBody>
      </p:sp>
    </p:spTree>
    <p:extLst>
      <p:ext uri="{BB962C8B-B14F-4D97-AF65-F5344CB8AC3E}">
        <p14:creationId xmlns:p14="http://schemas.microsoft.com/office/powerpoint/2010/main" val="24670831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TotalTime>
  <Words>1737</Words>
  <Application>Microsoft Office PowerPoint</Application>
  <PresentationFormat>Widescreen</PresentationFormat>
  <Paragraphs>75</Paragraphs>
  <Slides>10</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Times New Roman</vt:lpstr>
      <vt:lpstr>Office Theme</vt:lpstr>
      <vt:lpstr>PowerPoint Presentation</vt:lpstr>
      <vt:lpstr>Patient information</vt:lpstr>
      <vt:lpstr>Differential Diagnosis</vt:lpstr>
      <vt:lpstr>2. Lung Cancer</vt:lpstr>
      <vt:lpstr>3. Tuberculosis</vt:lpstr>
      <vt:lpstr>4. Pneumonia</vt:lpstr>
      <vt:lpstr>5. Acute Bronchitis with lower respiratory infection</vt:lpstr>
      <vt:lpstr>Management</vt:lpstr>
      <vt:lpstr>Plan for care</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3</cp:revision>
  <dcterms:created xsi:type="dcterms:W3CDTF">2021-09-11T03:53:23Z</dcterms:created>
  <dcterms:modified xsi:type="dcterms:W3CDTF">2021-09-11T04:09:28Z</dcterms:modified>
</cp:coreProperties>
</file>